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4"/>
  </p:sldMasterIdLst>
  <p:notesMasterIdLst>
    <p:notesMasterId r:id="rId28"/>
  </p:notesMasterIdLst>
  <p:handoutMasterIdLst>
    <p:handoutMasterId r:id="rId29"/>
  </p:handoutMasterIdLst>
  <p:sldIdLst>
    <p:sldId id="292" r:id="rId5"/>
    <p:sldId id="291" r:id="rId6"/>
    <p:sldId id="294" r:id="rId7"/>
    <p:sldId id="295" r:id="rId8"/>
    <p:sldId id="306" r:id="rId9"/>
    <p:sldId id="308" r:id="rId10"/>
    <p:sldId id="309" r:id="rId11"/>
    <p:sldId id="296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03" r:id="rId20"/>
    <p:sldId id="318" r:id="rId21"/>
    <p:sldId id="319" r:id="rId22"/>
    <p:sldId id="317" r:id="rId23"/>
    <p:sldId id="307" r:id="rId24"/>
    <p:sldId id="321" r:id="rId25"/>
    <p:sldId id="320" r:id="rId26"/>
    <p:sldId id="293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A085"/>
    <a:srgbClr val="E6CBA0"/>
    <a:srgbClr val="9B3820"/>
    <a:srgbClr val="FBFBFB"/>
    <a:srgbClr val="738AC3"/>
    <a:srgbClr val="B5C1DF"/>
    <a:srgbClr val="374D81"/>
    <a:srgbClr val="E98B0D"/>
    <a:srgbClr val="E2973C"/>
    <a:srgbClr val="9BD4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3690" autoAdjust="0"/>
  </p:normalViewPr>
  <p:slideViewPr>
    <p:cSldViewPr snapToGrid="0">
      <p:cViewPr varScale="1">
        <p:scale>
          <a:sx n="66" d="100"/>
          <a:sy n="66" d="100"/>
        </p:scale>
        <p:origin x="6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23AA0E9-8CD0-4A6E-A65E-A06028B83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5E2408B-C9AB-4665-AC99-B057BD0A43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FC0A7B-6666-4F41-AD03-C74B76B10001}" type="datetime1">
              <a:rPr lang="it-IT" smtClean="0"/>
              <a:t>01/07/2026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CD1B215-531B-4869-BD98-BD3B1390B1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0B53F21-4D67-455D-8074-E9E6EC26FAC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2858E0-3D38-47B7-97D4-4FE08D90D3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1443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E367B-2E0B-461C-8280-86016408BD7C}" type="datetime1">
              <a:rPr lang="it-IT" smtClean="0"/>
              <a:pPr/>
              <a:t>01/07/2026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84ECAD9-32EE-4091-BDA5-6BD15ACC5E58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06618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TC addome con mdc: «…Abbondante quantità di aria libera in addome in paziente peraltro con recente intervento di ernia </a:t>
            </a:r>
            <a:r>
              <a:rPr lang="it-IT" dirty="0" err="1"/>
              <a:t>inguinoscrotale</a:t>
            </a:r>
            <a:r>
              <a:rPr lang="it-IT" dirty="0"/>
              <a:t> </a:t>
            </a:r>
            <a:r>
              <a:rPr lang="it-IT" dirty="0" err="1"/>
              <a:t>sn</a:t>
            </a:r>
            <a:r>
              <a:rPr lang="it-IT" dirty="0"/>
              <a:t>. Presente qualche livello </a:t>
            </a:r>
            <a:r>
              <a:rPr lang="it-IT" dirty="0" err="1"/>
              <a:t>idroaereo</a:t>
            </a:r>
            <a:r>
              <a:rPr lang="it-IT" dirty="0"/>
              <a:t> non sovradistensione delle anse. Condizione di diverticolosi del colon…. falda di PNX…»</a:t>
            </a:r>
          </a:p>
          <a:p>
            <a:endParaRPr lang="it-IT" dirty="0"/>
          </a:p>
          <a:p>
            <a:r>
              <a:rPr lang="it-IT" dirty="0"/>
              <a:t>TC torace 1: «…severa condizione di </a:t>
            </a:r>
            <a:r>
              <a:rPr lang="it-IT" dirty="0" err="1"/>
              <a:t>pneumomediastino</a:t>
            </a:r>
            <a:r>
              <a:rPr lang="it-IT" dirty="0"/>
              <a:t> con risalita di aria fino alla base del collo della regione ascellare prevalentemente </a:t>
            </a:r>
            <a:r>
              <a:rPr lang="it-IT" dirty="0" err="1"/>
              <a:t>destra.Modesti</a:t>
            </a:r>
            <a:r>
              <a:rPr lang="it-IT" dirty="0"/>
              <a:t> aspetti </a:t>
            </a:r>
            <a:r>
              <a:rPr lang="it-IT" dirty="0" err="1"/>
              <a:t>fibrocicatriziali</a:t>
            </a:r>
            <a:r>
              <a:rPr lang="it-IT" dirty="0"/>
              <a:t> in sede basale bilateralmente. Piccolissima falda di PNX in sede basale...»</a:t>
            </a:r>
          </a:p>
          <a:p>
            <a:endParaRPr lang="it-IT" dirty="0"/>
          </a:p>
          <a:p>
            <a:r>
              <a:rPr lang="it-IT" dirty="0"/>
              <a:t>TC torace 2 la sera: «…Sottile falda di PNX sin in sede apicale. Mediastino in asse in cui si è raccolta una grande quantità di aria che ha scollato tessuti e fasce. Severo enfisema sottocutaneo fino alle regioni latero-cervicali del </a:t>
            </a:r>
            <a:r>
              <a:rPr lang="it-IT" dirty="0" err="1"/>
              <a:t>collo.Versamento</a:t>
            </a:r>
            <a:r>
              <a:rPr lang="it-IT" dirty="0"/>
              <a:t> pleurico bilaterale </a:t>
            </a:r>
            <a:r>
              <a:rPr lang="it-IT" dirty="0" err="1"/>
              <a:t>parametrabile</a:t>
            </a:r>
            <a:r>
              <a:rPr lang="it-IT" dirty="0"/>
              <a:t> in circa 25 mm di </a:t>
            </a:r>
            <a:r>
              <a:rPr lang="it-IT" dirty="0" err="1"/>
              <a:t>spessore.Aria</a:t>
            </a:r>
            <a:r>
              <a:rPr lang="it-IT" dirty="0"/>
              <a:t> libera e saccata anche nell'</a:t>
            </a:r>
            <a:r>
              <a:rPr lang="it-IT" dirty="0" err="1"/>
              <a:t>addome.MDC</a:t>
            </a:r>
            <a:r>
              <a:rPr lang="it-IT" dirty="0"/>
              <a:t> residuo da una precedente TC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84ECAD9-32EE-4091-BDA5-6BD15ACC5E58}" type="slidenum">
              <a:rPr lang="it-IT" noProof="0" smtClean="0"/>
              <a:t>6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094132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A46E8E-89D0-493E-ABBF-B63A9C819C41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758857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9D1554E-7EF2-44AC-BA44-70A2B54D9DB9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00808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A46E8E-89D0-493E-ABBF-B63A9C819C41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1083870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A7C93D4F-3003-4D58-9AFB-356A0F800F42}"/>
              </a:ext>
            </a:extLst>
          </p:cNvPr>
          <p:cNvSpPr/>
          <p:nvPr userDrawn="1"/>
        </p:nvSpPr>
        <p:spPr>
          <a:xfrm>
            <a:off x="4903411" y="0"/>
            <a:ext cx="153926" cy="6858000"/>
          </a:xfrm>
          <a:prstGeom prst="rect">
            <a:avLst/>
          </a:prstGeom>
          <a:solidFill>
            <a:srgbClr val="E6C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F388D4-15DF-446A-91AA-72876CD48301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629400" y="758952"/>
            <a:ext cx="4526280" cy="3227514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6000" b="1" spc="-50" baseline="0">
                <a:solidFill>
                  <a:srgbClr val="9B3820"/>
                </a:solidFill>
                <a:latin typeface="+mn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32171" y="4508500"/>
            <a:ext cx="452628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b="1" cap="all" spc="200" baseline="0">
                <a:solidFill>
                  <a:srgbClr val="8CA085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 dirty="0"/>
              <a:t>Fare clic per modificare lo stile del sottotitolo dello schema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D3E1BBA-670B-4CAE-B839-50ADB23DDBC6}"/>
              </a:ext>
            </a:extLst>
          </p:cNvPr>
          <p:cNvSpPr/>
          <p:nvPr userDrawn="1"/>
        </p:nvSpPr>
        <p:spPr>
          <a:xfrm>
            <a:off x="4827994" y="0"/>
            <a:ext cx="153926" cy="6858000"/>
          </a:xfrm>
          <a:prstGeom prst="rect">
            <a:avLst/>
          </a:prstGeom>
          <a:solidFill>
            <a:srgbClr val="9B38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4B7EBD5-9968-83D6-C682-2304E7EC8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4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704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9">
            <a:extLst>
              <a:ext uri="{FF2B5EF4-FFF2-40B4-BE49-F238E27FC236}">
                <a16:creationId xmlns:a16="http://schemas.microsoft.com/office/drawing/2014/main" id="{D1D313A2-A4D4-40DF-A0C2-C29F641685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DB44FF-F9B4-4E5D-9888-DD07079D4562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12850" y="4508500"/>
            <a:ext cx="511810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12850" y="2057400"/>
            <a:ext cx="5118100" cy="1929066"/>
          </a:xfrm>
        </p:spPr>
        <p:txBody>
          <a:bodyPr rtlCol="0" anchor="b">
            <a:noAutofit/>
          </a:bodyPr>
          <a:lstStyle>
            <a:lvl1pPr algn="l">
              <a:lnSpc>
                <a:spcPct val="90000"/>
              </a:lnSpc>
              <a:defRPr sz="5400" b="1" spc="-50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72700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98B82A56-7790-48EC-983D-AB8F703699B2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1D72669-6745-4AA0-A173-7F6CEB97CF08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119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2451099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41599" y="3746500"/>
            <a:ext cx="8331202" cy="1308100"/>
          </a:xfrm>
        </p:spPr>
        <p:txBody>
          <a:bodyPr rtlCol="0" anchor="b" anchorCtr="0">
            <a:noAutofit/>
          </a:bodyPr>
          <a:lstStyle>
            <a:lvl1pPr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6416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7528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96984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testazione della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81A99FD-A18D-4AC6-92B0-69E29E35743B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1735138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30399" y="3746500"/>
            <a:ext cx="8331202" cy="1308100"/>
          </a:xfrm>
        </p:spPr>
        <p:txBody>
          <a:bodyPr rtlCol="0" anchor="b" anchorCtr="0">
            <a:noAutofit/>
          </a:bodyPr>
          <a:lstStyle>
            <a:lvl1pPr algn="ctr"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9304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5369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664897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2003424"/>
            <a:ext cx="1036320" cy="18573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377398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82620384-FC06-4245-8A4E-BD9C5C3038C1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C7DA98-7B92-4F45-80F8-1AEF72A601CF}"/>
              </a:ext>
            </a:extLst>
          </p:cNvPr>
          <p:cNvSpPr/>
          <p:nvPr userDrawn="1"/>
        </p:nvSpPr>
        <p:spPr>
          <a:xfrm>
            <a:off x="1078230" y="2003423"/>
            <a:ext cx="3576082" cy="18573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314700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DF96815B-4256-4CE0-9FCF-3A2967CF5792}"/>
              </a:ext>
            </a:extLst>
          </p:cNvPr>
          <p:cNvSpPr/>
          <p:nvPr userDrawn="1"/>
        </p:nvSpPr>
        <p:spPr>
          <a:xfrm>
            <a:off x="1092200" y="993775"/>
            <a:ext cx="1036320" cy="936626"/>
          </a:xfrm>
          <a:prstGeom prst="rect">
            <a:avLst/>
          </a:prstGeom>
          <a:solidFill>
            <a:schemeClr val="tx2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DB5FC7EB-9809-9909-8D31-7667D27CFE29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1282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97CAA8-247F-493B-9041-1EB41C0713A1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F1E388EF-366D-885A-CF06-6BEFE9E1E7F6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43055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22" y="548355"/>
            <a:ext cx="6054846" cy="634336"/>
          </a:xfrm>
        </p:spPr>
        <p:txBody>
          <a:bodyPr rtlCol="0" anchor="ctr">
            <a:noAutofit/>
          </a:bodyPr>
          <a:lstStyle>
            <a:lvl1pPr>
              <a:lnSpc>
                <a:spcPct val="90000"/>
              </a:lnSpc>
              <a:defRPr sz="36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00833" y="1611313"/>
            <a:ext cx="6072099" cy="3755104"/>
          </a:xfrm>
        </p:spPr>
        <p:txBody>
          <a:bodyPr rtlCol="0"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ADCFC264-2C41-457A-9103-DFF5BC066DDD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510465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541486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68577" y="880375"/>
            <a:ext cx="6054846" cy="634336"/>
          </a:xfrm>
        </p:spPr>
        <p:txBody>
          <a:bodyPr rtlCol="0" anchor="ctr">
            <a:noAutofit/>
          </a:bodyPr>
          <a:lstStyle>
            <a:lvl1pPr algn="ctr">
              <a:lnSpc>
                <a:spcPct val="90000"/>
              </a:lnSpc>
              <a:defRPr sz="36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FACEB1B-38C0-4995-A1E2-7B5FD48CA44A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AF446475-024F-4C71-99D3-501468ACAD11}"/>
              </a:ext>
            </a:extLst>
          </p:cNvPr>
          <p:cNvSpPr/>
          <p:nvPr userDrawn="1"/>
        </p:nvSpPr>
        <p:spPr>
          <a:xfrm>
            <a:off x="5577840" y="0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76760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542C42-F0C8-417A-980A-09B6C1CD6C24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422491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rgbClr val="003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73373" y="943430"/>
            <a:ext cx="4699452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FDD649FC-C7F2-4966-B125-333FD0271E55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EF73BF96-A07C-4AAA-A37F-65151BD22A70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12771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 userDrawn="1"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18529" y="943430"/>
            <a:ext cx="4654296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5350E5C9-4822-4828-86B2-BB987B39863B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6127F28F-6C7B-471B-9839-EF88426C1976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98616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A46E8E-89D0-493E-ABBF-B63A9C819C41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632132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3B79944-34CF-4A72-AC1B-909189585767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994281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AAF3A87-C769-4508-A602-98056DD906C2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Piè di pagina</a:t>
            </a:r>
            <a:endParaRPr lang="it-IT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7398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F1DB439-C8A9-45DF-AFF2-9EFA3E72C152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Piè di pagina</a:t>
            </a:r>
            <a:endParaRPr lang="it-IT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0756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A46E8E-89D0-493E-ABBF-B63A9C819C41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Piè di pagina</a:t>
            </a:r>
            <a:endParaRPr lang="it-IT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6386658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rtl="0"/>
            <a:fld id="{09251FC1-1A75-47DA-9A6E-B43CF6E86A62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139700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624142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cxnSp>
        <p:nvCxnSpPr>
          <p:cNvPr id="13" name="Connecteur droit 19">
            <a:extLst>
              <a:ext uri="{FF2B5EF4-FFF2-40B4-BE49-F238E27FC236}">
                <a16:creationId xmlns:a16="http://schemas.microsoft.com/office/drawing/2014/main" id="{D84C14C5-D99C-45CD-8001-AC745F4FB49B}"/>
              </a:ext>
            </a:extLst>
          </p:cNvPr>
          <p:cNvCxnSpPr>
            <a:cxnSpLocks/>
          </p:cNvCxnSpPr>
          <p:nvPr userDrawn="1"/>
        </p:nvCxnSpPr>
        <p:spPr>
          <a:xfrm flipH="1">
            <a:off x="1092200" y="6446838"/>
            <a:ext cx="164343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9">
            <a:extLst>
              <a:ext uri="{FF2B5EF4-FFF2-40B4-BE49-F238E27FC236}">
                <a16:creationId xmlns:a16="http://schemas.microsoft.com/office/drawing/2014/main" id="{019842DD-D0AB-4E35-9AB2-7DBB6E266120}"/>
              </a:ext>
            </a:extLst>
          </p:cNvPr>
          <p:cNvCxnSpPr>
            <a:cxnSpLocks/>
          </p:cNvCxnSpPr>
          <p:nvPr userDrawn="1"/>
        </p:nvCxnSpPr>
        <p:spPr>
          <a:xfrm flipH="1">
            <a:off x="8420100" y="6429376"/>
            <a:ext cx="1000462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9">
            <a:extLst>
              <a:ext uri="{FF2B5EF4-FFF2-40B4-BE49-F238E27FC236}">
                <a16:creationId xmlns:a16="http://schemas.microsoft.com/office/drawing/2014/main" id="{832851A7-B301-4616-9843-9A0D06646DF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65675" y="6446838"/>
            <a:ext cx="407258" cy="635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piè di pagina 2">
            <a:extLst>
              <a:ext uri="{FF2B5EF4-FFF2-40B4-BE49-F238E27FC236}">
                <a16:creationId xmlns:a16="http://schemas.microsoft.com/office/drawing/2014/main" id="{82E39F50-459D-C3E1-C6CC-EA208D50E4FE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7849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A04164A-D1F3-464B-BA5A-A4C4D8F35ADB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4A4DE4A-F8EF-47D5-8C37-A9021C2BB6A3}"/>
              </a:ext>
            </a:extLst>
          </p:cNvPr>
          <p:cNvSpPr/>
          <p:nvPr userDrawn="1"/>
        </p:nvSpPr>
        <p:spPr>
          <a:xfrm>
            <a:off x="3536950" y="4535901"/>
            <a:ext cx="5118100" cy="125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16886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rtl="0"/>
            <a:fld id="{2CA46E8E-89D0-493E-ABBF-B63A9C819C41}" type="datetime1">
              <a:rPr lang="it-IT" noProof="0" smtClean="0"/>
              <a:t>01/07/2026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arallelogramma 14">
            <a:extLst>
              <a:ext uri="{FF2B5EF4-FFF2-40B4-BE49-F238E27FC236}">
                <a16:creationId xmlns:a16="http://schemas.microsoft.com/office/drawing/2014/main" id="{D20796F3-5674-4AF5-9623-575731F82E52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0F25E55C-1C16-46C6-B789-A4B2BCEF8F86}"/>
              </a:ext>
            </a:extLst>
          </p:cNvPr>
          <p:cNvSpPr/>
          <p:nvPr userDrawn="1"/>
        </p:nvSpPr>
        <p:spPr>
          <a:xfrm>
            <a:off x="0" y="1011981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90739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06" r:id="rId13"/>
    <p:sldLayoutId id="2147483708" r:id="rId14"/>
    <p:sldLayoutId id="2147483719" r:id="rId15"/>
    <p:sldLayoutId id="2147483720" r:id="rId16"/>
    <p:sldLayoutId id="2147483721" r:id="rId17"/>
    <p:sldLayoutId id="2147483725" r:id="rId18"/>
    <p:sldLayoutId id="2147483726" r:id="rId19"/>
    <p:sldLayoutId id="2147483722" r:id="rId20"/>
    <p:sldLayoutId id="2147483723" r:id="rId2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 userDrawn="1">
          <p15:clr>
            <a:srgbClr val="F26B43"/>
          </p15:clr>
        </p15:guide>
        <p15:guide id="2" pos="688" userDrawn="1">
          <p15:clr>
            <a:srgbClr val="F26B43"/>
          </p15:clr>
        </p15:guide>
        <p15:guide id="3" pos="7038" userDrawn="1">
          <p15:clr>
            <a:srgbClr val="F26B43"/>
          </p15:clr>
        </p15:guide>
        <p15:guide id="4" orient="horz" pos="3702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F1CCB64-8231-435F-87C9-78C908E39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7010" y="104611"/>
            <a:ext cx="6493078" cy="3227514"/>
          </a:xfrm>
        </p:spPr>
        <p:txBody>
          <a:bodyPr>
            <a:normAutofit/>
          </a:bodyPr>
          <a:lstStyle/>
          <a:p>
            <a:r>
              <a:rPr lang="it-IT" sz="4800" dirty="0"/>
              <a:t>La fistola dietro l’angolo: il caso di un’ernia </a:t>
            </a:r>
            <a:r>
              <a:rPr lang="it-IT" sz="4800" dirty="0" err="1"/>
              <a:t>inguinoscrotale</a:t>
            </a:r>
            <a:endParaRPr lang="it-IT" sz="4800" dirty="0"/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91A9603A-D223-47EF-B35B-86424F3280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7010" y="3525877"/>
            <a:ext cx="6476301" cy="2958814"/>
          </a:xfrm>
        </p:spPr>
        <p:txBody>
          <a:bodyPr>
            <a:normAutofit fontScale="77500" lnSpcReduction="20000"/>
          </a:bodyPr>
          <a:lstStyle/>
          <a:p>
            <a:r>
              <a:rPr lang="it-IT" sz="2800" i="1" u="sng" dirty="0"/>
              <a:t>RELATORE: </a:t>
            </a:r>
          </a:p>
          <a:p>
            <a:r>
              <a:rPr lang="it-IT" sz="2800" b="0" dirty="0"/>
              <a:t>Dott. Saverio </a:t>
            </a:r>
            <a:r>
              <a:rPr lang="it-IT" sz="2800" b="0" dirty="0" err="1"/>
              <a:t>cerasari</a:t>
            </a:r>
            <a:endParaRPr lang="it-IT" sz="2800" b="0" dirty="0"/>
          </a:p>
          <a:p>
            <a:endParaRPr lang="it-IT" sz="2800" b="0" dirty="0"/>
          </a:p>
          <a:p>
            <a:r>
              <a:rPr lang="it-IT" sz="2800" dirty="0"/>
              <a:t>UOC CHIRURGIA GENERALE</a:t>
            </a:r>
          </a:p>
          <a:p>
            <a:r>
              <a:rPr lang="it-IT" sz="2800" b="0" dirty="0"/>
              <a:t>DIRETTORE :Dott. Massimo </a:t>
            </a:r>
            <a:r>
              <a:rPr lang="it-IT" sz="2800" b="0" dirty="0" err="1"/>
              <a:t>iappelli</a:t>
            </a:r>
            <a:endParaRPr lang="it-IT" sz="2800" b="0" dirty="0"/>
          </a:p>
          <a:p>
            <a:endParaRPr lang="it-IT" sz="2800" b="1" dirty="0"/>
          </a:p>
          <a:p>
            <a:pPr algn="ctr"/>
            <a:r>
              <a:rPr lang="it-IT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PRESIDIO </a:t>
            </a:r>
            <a:r>
              <a:rPr lang="it-IT" sz="2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ospedalIERO</a:t>
            </a:r>
            <a:r>
              <a:rPr lang="it-IT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</a:t>
            </a:r>
            <a:r>
              <a:rPr lang="it-IT" sz="2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anzio</a:t>
            </a:r>
            <a:r>
              <a:rPr lang="it-IT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asl </a:t>
            </a:r>
            <a:r>
              <a:rPr lang="it-IT" sz="26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</a:t>
            </a:r>
            <a:r>
              <a:rPr lang="it-IT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47115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5B820EC-1EF7-492E-B069-FABEABB90501}"/>
              </a:ext>
            </a:extLst>
          </p:cNvPr>
          <p:cNvSpPr txBox="1"/>
          <p:nvPr/>
        </p:nvSpPr>
        <p:spPr>
          <a:xfrm>
            <a:off x="2168893" y="558264"/>
            <a:ext cx="7854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/>
              <a:t>Indicazioni attuali alla resezione secondo Hartmann</a:t>
            </a:r>
            <a:endParaRPr lang="it-IT" sz="2400" b="1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CF6517-4414-4CA5-8E00-F4A3FE664629}"/>
              </a:ext>
            </a:extLst>
          </p:cNvPr>
          <p:cNvSpPr txBox="1"/>
          <p:nvPr/>
        </p:nvSpPr>
        <p:spPr>
          <a:xfrm>
            <a:off x="2261937" y="1161804"/>
            <a:ext cx="8017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Hartmann non = tutti i perforati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2C9819F-BAC7-42DE-AF6B-508D57223723}"/>
              </a:ext>
            </a:extLst>
          </p:cNvPr>
          <p:cNvSpPr txBox="1"/>
          <p:nvPr/>
        </p:nvSpPr>
        <p:spPr>
          <a:xfrm>
            <a:off x="231007" y="1673011"/>
            <a:ext cx="82295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Diverticolite perforata con peritonite diffusa in paziente instabile</a:t>
            </a: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EAES/SAGES: Hartmann è l’intervento preferito nei pazienti </a:t>
            </a:r>
            <a:r>
              <a:rPr lang="it-IT" b="1" dirty="0"/>
              <a:t>emodinamicamente instabili</a:t>
            </a:r>
            <a:r>
              <a:rPr lang="it-IT" dirty="0"/>
              <a:t> con diverticolite perforata. </a:t>
            </a:r>
          </a:p>
          <a:p>
            <a:endParaRPr lang="it-IT" b="1" dirty="0"/>
          </a:p>
          <a:p>
            <a:r>
              <a:rPr lang="it-IT" b="1" dirty="0"/>
              <a:t>Peritonite diffusa da </a:t>
            </a:r>
            <a:r>
              <a:rPr lang="it-IT" b="1" dirty="0" err="1"/>
              <a:t>Hinchey</a:t>
            </a:r>
            <a:r>
              <a:rPr lang="it-IT" b="1" dirty="0"/>
              <a:t> III-IV quando il paziente è critico o ad alto rischio</a:t>
            </a: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EAES/SAGES: </a:t>
            </a:r>
            <a:r>
              <a:rPr lang="it-IT" dirty="0" err="1"/>
              <a:t>Hinchey</a:t>
            </a:r>
            <a:r>
              <a:rPr lang="it-IT" dirty="0"/>
              <a:t> III-IV richiede chirurgia urgente; se il setting è favorevole si può considerare resezione + anastomosi primaria protetta, ma Hartmann resta preferibile nell’instabile. </a:t>
            </a:r>
          </a:p>
          <a:p>
            <a:endParaRPr lang="it-IT" b="1" dirty="0"/>
          </a:p>
          <a:p>
            <a:r>
              <a:rPr lang="it-IT" b="1" dirty="0"/>
              <a:t>Paziente fragile / comorbidità importanti / alto rischio di deiscenza</a:t>
            </a: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WSES 2020: Hartmann raccomandata per peritonite diffusa da perforazione diverticolare in pazienti </a:t>
            </a:r>
            <a:r>
              <a:rPr lang="it-IT" b="1" dirty="0"/>
              <a:t>criticamente malati</a:t>
            </a:r>
            <a:r>
              <a:rPr lang="it-IT" dirty="0"/>
              <a:t> o con </a:t>
            </a:r>
            <a:r>
              <a:rPr lang="it-IT" b="1" dirty="0"/>
              <a:t>comorbidità multiple</a:t>
            </a:r>
            <a:r>
              <a:rPr lang="it-IT" dirty="0"/>
              <a:t>. </a:t>
            </a:r>
          </a:p>
          <a:p>
            <a:endParaRPr lang="it-IT" b="1" dirty="0"/>
          </a:p>
          <a:p>
            <a:r>
              <a:rPr lang="it-IT" b="1" dirty="0"/>
              <a:t>Quando l’anastomosi non è sicura</a:t>
            </a: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Se shock, vasopressori, contaminazione fecale severa, edema/ischemia del colon, malnutrizione, immunosoppressione, ASA elevato, terapia steroidea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D337326-1669-4DBC-9FF5-9D5279B811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74" t="22566" r="7158" b="31842"/>
          <a:stretch/>
        </p:blipFill>
        <p:spPr>
          <a:xfrm>
            <a:off x="7919987" y="3867415"/>
            <a:ext cx="3731394" cy="1467321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95329DA-1BFD-4D72-9B59-8E89A50D5E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947" t="40789" r="24210" b="13196"/>
          <a:stretch/>
        </p:blipFill>
        <p:spPr>
          <a:xfrm>
            <a:off x="7919987" y="1019929"/>
            <a:ext cx="4177365" cy="198489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758270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C6EF3F-AC25-4C17-B88A-A54ED20962F8}"/>
              </a:ext>
            </a:extLst>
          </p:cNvPr>
          <p:cNvSpPr txBox="1"/>
          <p:nvPr/>
        </p:nvSpPr>
        <p:spPr>
          <a:xfrm>
            <a:off x="922421" y="558265"/>
            <a:ext cx="103471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Paziente stabile: quando evitare la procedura di Hartmann</a:t>
            </a:r>
          </a:p>
          <a:p>
            <a:pPr algn="ctr"/>
            <a:r>
              <a:rPr lang="it-IT" b="1" dirty="0"/>
              <a:t>Paziente emodinamicamente stabile</a:t>
            </a:r>
          </a:p>
          <a:p>
            <a:pPr algn="ctr"/>
            <a:endParaRPr lang="it-IT" b="1" dirty="0"/>
          </a:p>
          <a:p>
            <a:r>
              <a:rPr lang="it-IT" dirty="0"/>
              <a:t>✔ PAS ≥ 90–100 mmHg senza supporto con vasopressori</a:t>
            </a:r>
          </a:p>
          <a:p>
            <a:r>
              <a:rPr lang="it-IT" dirty="0"/>
              <a:t>✔ Frequenza cardiaca controllata</a:t>
            </a:r>
          </a:p>
          <a:p>
            <a:r>
              <a:rPr lang="it-IT" dirty="0"/>
              <a:t>✔ Assenza di shock settico</a:t>
            </a:r>
          </a:p>
          <a:p>
            <a:r>
              <a:rPr lang="it-IT" dirty="0"/>
              <a:t>✔ Buona perfusione periferica</a:t>
            </a:r>
          </a:p>
          <a:p>
            <a:r>
              <a:rPr lang="it-IT" dirty="0"/>
              <a:t>✔ Lattati normali o in riduzione</a:t>
            </a:r>
          </a:p>
          <a:p>
            <a:r>
              <a:rPr lang="it-IT" dirty="0"/>
              <a:t>✔ Assenza di insufficienza multiorgano</a:t>
            </a:r>
          </a:p>
          <a:p>
            <a:r>
              <a:rPr lang="it-IT" dirty="0"/>
              <a:t>✔ Condizioni generali favorevoli (ASA I–II o comorbidità controllate)</a:t>
            </a:r>
          </a:p>
          <a:p>
            <a:endParaRPr lang="it-IT" dirty="0"/>
          </a:p>
          <a:p>
            <a:r>
              <a:rPr lang="it-IT" dirty="0"/>
              <a:t>E quindi: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risponde adeguatamente alla rianimazione con fluidi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presenta perfusione tissutale adeguata (lattati in calo, diuresi conservata)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non ha insufficienza multiorgano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consente di eseguire un intervento definitivo senza un rischio proibitivo di deiscenza anastomotica</a:t>
            </a:r>
          </a:p>
        </p:txBody>
      </p:sp>
    </p:spTree>
    <p:extLst>
      <p:ext uri="{BB962C8B-B14F-4D97-AF65-F5344CB8AC3E}">
        <p14:creationId xmlns:p14="http://schemas.microsoft.com/office/powerpoint/2010/main" val="200923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3BDCE8E-5461-47E4-8148-44C1DDB691D0}"/>
              </a:ext>
            </a:extLst>
          </p:cNvPr>
          <p:cNvSpPr txBox="1"/>
          <p:nvPr/>
        </p:nvSpPr>
        <p:spPr>
          <a:xfrm>
            <a:off x="1299411" y="577516"/>
            <a:ext cx="1004877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Criteri favorevoli all'anastomosi</a:t>
            </a:r>
          </a:p>
          <a:p>
            <a:endParaRPr lang="it-IT" b="1" dirty="0"/>
          </a:p>
          <a:p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Buona perfusione del colon 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Anastomosi senza tensione</a:t>
            </a:r>
          </a:p>
          <a:p>
            <a:r>
              <a:rPr lang="it-IT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Adeguato controllo della contaminazione </a:t>
            </a:r>
          </a:p>
          <a:p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Esperienza dell'équipe chirurgica 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pPr algn="ctr"/>
            <a:r>
              <a:rPr lang="it-IT" sz="2000" i="1" u="sng" dirty="0"/>
              <a:t>WSES </a:t>
            </a:r>
            <a:r>
              <a:rPr lang="it-IT" sz="2000" i="1" u="sng" dirty="0" err="1"/>
              <a:t>Guidelines</a:t>
            </a:r>
            <a:r>
              <a:rPr lang="it-IT" sz="2000" i="1" u="sng" dirty="0"/>
              <a:t> 2020 Le linee guida della World Society of Emergency Surgery raccomandano</a:t>
            </a:r>
            <a:r>
              <a:rPr lang="it-IT" sz="2000" dirty="0"/>
              <a:t>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000" dirty="0"/>
              <a:t>Hartmann nei pazienti criticamente malati o con multiple comorbidità.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000" dirty="0"/>
              <a:t>Resezione con anastomosi primaria ± stomia di protezione nei pazienti clinicamente stabili senza importanti comorbidità</a:t>
            </a:r>
          </a:p>
        </p:txBody>
      </p:sp>
    </p:spTree>
    <p:extLst>
      <p:ext uri="{BB962C8B-B14F-4D97-AF65-F5344CB8AC3E}">
        <p14:creationId xmlns:p14="http://schemas.microsoft.com/office/powerpoint/2010/main" val="3461566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E1532F6-79B5-430C-915D-899F578E39D3}"/>
              </a:ext>
            </a:extLst>
          </p:cNvPr>
          <p:cNvSpPr txBox="1"/>
          <p:nvPr/>
        </p:nvSpPr>
        <p:spPr>
          <a:xfrm>
            <a:off x="1755006" y="385011"/>
            <a:ext cx="8681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Ma non finisce qui!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FC2D93C-D410-4929-8D49-01D8A91F62A2}"/>
              </a:ext>
            </a:extLst>
          </p:cNvPr>
          <p:cNvSpPr txBox="1"/>
          <p:nvPr/>
        </p:nvSpPr>
        <p:spPr>
          <a:xfrm>
            <a:off x="705852" y="1568918"/>
            <a:ext cx="107802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Il drenaggio sinistro nella raccolta retroperitoneale rimane purulento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Gli indici di flogosi non rientrano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Permane lieve febbricola ed astenia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VI GPO: ripete TC addome… Residua una minuta falda aera di 14 mm circa in sede retroperitoneale . Ma 200 cc purulenti dal drenaggio </a:t>
            </a:r>
            <a:r>
              <a:rPr lang="it-IT" sz="2400" dirty="0" err="1"/>
              <a:t>sx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645441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D123CD0-BF4F-4D59-AC10-596ACF7180A7}"/>
              </a:ext>
            </a:extLst>
          </p:cNvPr>
          <p:cNvSpPr txBox="1"/>
          <p:nvPr/>
        </p:nvSpPr>
        <p:spPr>
          <a:xfrm>
            <a:off x="3397718" y="375385"/>
            <a:ext cx="6083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Cosa c’è che non quadra?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BAE7132-A9C0-496C-A9C7-DD75A9044E82}"/>
              </a:ext>
            </a:extLst>
          </p:cNvPr>
          <p:cNvSpPr txBox="1"/>
          <p:nvPr/>
        </p:nvSpPr>
        <p:spPr>
          <a:xfrm>
            <a:off x="1013861" y="1657036"/>
            <a:ext cx="101642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+mj-lt"/>
              <a:buAutoNum type="arabicPeriod"/>
            </a:pPr>
            <a:r>
              <a:rPr lang="it-IT" sz="2400" dirty="0"/>
              <a:t>Antibiotici non efficaci?</a:t>
            </a:r>
          </a:p>
          <a:p>
            <a:pPr marL="342900" indent="-342900" algn="ctr">
              <a:buFont typeface="+mj-lt"/>
              <a:buAutoNum type="arabicPeriod"/>
            </a:pPr>
            <a:endParaRPr lang="it-IT" sz="2400" dirty="0"/>
          </a:p>
          <a:p>
            <a:pPr marL="342900" indent="-342900" algn="ctr">
              <a:buFont typeface="+mj-lt"/>
              <a:buAutoNum type="arabicPeriod"/>
            </a:pPr>
            <a:r>
              <a:rPr lang="it-IT" sz="2400" dirty="0"/>
              <a:t>Ascesso della ferita mediana?</a:t>
            </a:r>
          </a:p>
          <a:p>
            <a:pPr marL="342900" indent="-342900" algn="ctr">
              <a:buFont typeface="+mj-lt"/>
              <a:buAutoNum type="arabicPeriod"/>
            </a:pPr>
            <a:endParaRPr lang="it-IT" sz="2400" dirty="0"/>
          </a:p>
          <a:p>
            <a:pPr marL="342900" indent="-342900" algn="ctr">
              <a:buFont typeface="+mj-lt"/>
              <a:buAutoNum type="arabicPeriod"/>
            </a:pPr>
            <a:r>
              <a:rPr lang="it-IT" sz="2400" dirty="0"/>
              <a:t>Fistola pancreatica?</a:t>
            </a:r>
          </a:p>
          <a:p>
            <a:pPr marL="342900" indent="-342900" algn="ctr">
              <a:buFont typeface="+mj-lt"/>
              <a:buAutoNum type="arabicPeriod"/>
            </a:pPr>
            <a:endParaRPr lang="it-IT" sz="2400" dirty="0"/>
          </a:p>
          <a:p>
            <a:pPr marL="342900" indent="-342900" algn="ctr">
              <a:buFont typeface="+mj-lt"/>
              <a:buAutoNum type="arabicPeriod"/>
            </a:pPr>
            <a:r>
              <a:rPr lang="it-IT" sz="2400" dirty="0"/>
              <a:t>Altro?</a:t>
            </a:r>
          </a:p>
          <a:p>
            <a:pPr marL="342900" indent="-342900" algn="ctr">
              <a:buFont typeface="+mj-lt"/>
              <a:buAutoNum type="arabicPeriod"/>
            </a:pPr>
            <a:endParaRPr lang="it-IT" sz="2400" dirty="0"/>
          </a:p>
          <a:p>
            <a:r>
              <a:rPr lang="it-IT" sz="2400" dirty="0"/>
              <a:t>Valutazione infettivologica, antibiotici mirati sulla base degli esami colturali, il pz sembra migliorare ed in XXI GPO si dimette con terapia antibiotica per </a:t>
            </a:r>
            <a:r>
              <a:rPr lang="it-IT" sz="2400" dirty="0" err="1"/>
              <a:t>os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23280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A3A1467-E94D-4F15-B803-51416ADD0E6C}"/>
              </a:ext>
            </a:extLst>
          </p:cNvPr>
          <p:cNvSpPr txBox="1"/>
          <p:nvPr/>
        </p:nvSpPr>
        <p:spPr>
          <a:xfrm>
            <a:off x="991402" y="433137"/>
            <a:ext cx="10385659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XXVII GPO, ancora febbre alta!</a:t>
            </a:r>
          </a:p>
          <a:p>
            <a:pPr algn="ctr"/>
            <a:r>
              <a:rPr lang="it-IT" sz="2800" b="1" dirty="0"/>
              <a:t>Rientro in PS</a:t>
            </a:r>
          </a:p>
          <a:p>
            <a:pPr algn="ctr"/>
            <a:endParaRPr lang="it-IT" b="1" dirty="0"/>
          </a:p>
          <a:p>
            <a:r>
              <a:rPr lang="it-IT" b="1" dirty="0"/>
              <a:t>TC addome con mdc</a:t>
            </a:r>
            <a:r>
              <a:rPr lang="it-IT" dirty="0"/>
              <a:t>: ….</a:t>
            </a:r>
            <a:r>
              <a:rPr lang="it-IT" sz="1800" dirty="0"/>
              <a:t>Colecisti distesa, con pareti di normale spessore, che si contrastano dopo somministrazione del mdc, con doppio contorno da edema: il reperto è suggestivo per colecistite.. Stomia in FIS con marcata imbibizione del sottocutaneo circostante. Non alterazioni </a:t>
            </a:r>
            <a:r>
              <a:rPr lang="it-IT" sz="1800" dirty="0" err="1"/>
              <a:t>tdm</a:t>
            </a:r>
            <a:r>
              <a:rPr lang="it-IT" sz="1800" dirty="0"/>
              <a:t> degli organi pelvici; vescica distesa, esente da irregolarità parietali e da difetti di riempimento. Non linfonodi di dimensioni patologiche a livello delle stazioni </a:t>
            </a:r>
            <a:r>
              <a:rPr lang="it-IT" sz="1800" dirty="0" err="1"/>
              <a:t>addomino</a:t>
            </a:r>
            <a:r>
              <a:rPr lang="it-IT" sz="1800" dirty="0"/>
              <a:t>-pelviche, ne' segni di versamento addominale libero.</a:t>
            </a:r>
          </a:p>
          <a:p>
            <a:endParaRPr lang="it-IT" dirty="0"/>
          </a:p>
          <a:p>
            <a:pPr algn="ctr"/>
            <a:r>
              <a:rPr lang="it-IT" sz="2400" b="1" dirty="0"/>
              <a:t>Anche i radiologi possono sbagliare!</a:t>
            </a:r>
          </a:p>
          <a:p>
            <a:pPr algn="ctr"/>
            <a:endParaRPr lang="it-IT" dirty="0"/>
          </a:p>
          <a:p>
            <a:pPr algn="ctr"/>
            <a:r>
              <a:rPr lang="it-IT" sz="1800" dirty="0"/>
              <a:t>XXVIII </a:t>
            </a:r>
            <a:r>
              <a:rPr lang="it-IT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 look radiologico </a:t>
            </a:r>
            <a:r>
              <a:rPr lang="it-IT" sz="1800" dirty="0"/>
              <a:t>da parte dei Radiologi Interventisti: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Raccolta retroperitoneale!</a:t>
            </a:r>
          </a:p>
          <a:p>
            <a:pPr algn="ctr"/>
            <a:endParaRPr lang="it-IT" dirty="0"/>
          </a:p>
          <a:p>
            <a:pPr algn="ctr"/>
            <a:r>
              <a:rPr lang="it-IT" dirty="0"/>
              <a:t>Sotto guida ecografica, si posiziona drenaggio percutaneo da 8Fr all'interno della nota raccolta.</a:t>
            </a:r>
          </a:p>
          <a:p>
            <a:pPr algn="ctr"/>
            <a:r>
              <a:rPr lang="it-IT" dirty="0"/>
              <a:t>Si drenano circa 30cc di materiale purulento</a:t>
            </a:r>
          </a:p>
          <a:p>
            <a:pPr algn="ctr"/>
            <a:endParaRPr lang="it-IT" sz="28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Nei giorni successivi 200-300 cc di materiale purulento fino a……</a:t>
            </a:r>
          </a:p>
          <a:p>
            <a:pPr algn="ctr"/>
            <a:endParaRPr lang="it-IT" sz="1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1553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28694" t="41255" r="29923"/>
          <a:stretch/>
        </p:blipFill>
        <p:spPr>
          <a:xfrm>
            <a:off x="713065" y="1630967"/>
            <a:ext cx="5092117" cy="388529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715549" y="354811"/>
            <a:ext cx="81792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TC con somministrazione mdc iodato via rettale </a:t>
            </a:r>
          </a:p>
          <a:p>
            <a:pPr algn="ctr"/>
            <a:r>
              <a:rPr lang="it-IT" sz="2400" b="1" dirty="0"/>
              <a:t>XXXVIII GPO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l="32397" t="39035" r="32529" b="13973"/>
          <a:stretch/>
        </p:blipFill>
        <p:spPr>
          <a:xfrm>
            <a:off x="5889071" y="1455991"/>
            <a:ext cx="5638282" cy="4060271"/>
          </a:xfrm>
          <a:prstGeom prst="rect">
            <a:avLst/>
          </a:prstGeom>
        </p:spPr>
      </p:pic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1CEE63F4-459F-4978-B776-C9822EE824C6}"/>
              </a:ext>
            </a:extLst>
          </p:cNvPr>
          <p:cNvSpPr/>
          <p:nvPr/>
        </p:nvSpPr>
        <p:spPr>
          <a:xfrm rot="1709550">
            <a:off x="2301409" y="2300440"/>
            <a:ext cx="1915427" cy="5582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8B7E7508-E0BF-4299-96F1-001FC2CB1D48}"/>
              </a:ext>
            </a:extLst>
          </p:cNvPr>
          <p:cNvSpPr/>
          <p:nvPr/>
        </p:nvSpPr>
        <p:spPr>
          <a:xfrm rot="1709550">
            <a:off x="7865975" y="2659664"/>
            <a:ext cx="1915427" cy="5582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778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89586C8-CDD4-4140-91DE-12D4D87D4770}"/>
              </a:ext>
            </a:extLst>
          </p:cNvPr>
          <p:cNvSpPr txBox="1"/>
          <p:nvPr/>
        </p:nvSpPr>
        <p:spPr>
          <a:xfrm>
            <a:off x="2987039" y="308009"/>
            <a:ext cx="6217920" cy="52322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Ora siamo sicuri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0187B92-0FC0-482B-9FEA-77127DC2C8F5}"/>
              </a:ext>
            </a:extLst>
          </p:cNvPr>
          <p:cNvSpPr txBox="1"/>
          <p:nvPr/>
        </p:nvSpPr>
        <p:spPr>
          <a:xfrm>
            <a:off x="778041" y="1106906"/>
            <a:ext cx="1063591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Una complicanza rara ma potenzialmente devastante: LA DEISCENZA DEL MONCONE RETTALE CON FISTOLA</a:t>
            </a:r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Perché si verifica?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Ischemia del moncone rettale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Chiusura incompleta della linea di sutura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Eccessiva tensione o traumatismo tissutale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Contaminazione settica e peritonite diffusa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Moncone molto corto o infiammato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Malnutrizione, immunosoppressione, terapia steroidea, diabete</a:t>
            </a:r>
          </a:p>
          <a:p>
            <a:endParaRPr lang="it-IT" dirty="0"/>
          </a:p>
          <a:p>
            <a:r>
              <a:rPr lang="it-IT" b="1" dirty="0"/>
              <a:t>Perché è temibile?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Ascesso pelvico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Sepsi persistente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Fistola del moncone rettale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Necessità di drenaggio chirurgico o percutaneo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Difficoltà alla successiva ricanalizzazione con aumento di morbilità, degenza e costi</a:t>
            </a:r>
          </a:p>
        </p:txBody>
      </p:sp>
    </p:spTree>
    <p:extLst>
      <p:ext uri="{BB962C8B-B14F-4D97-AF65-F5344CB8AC3E}">
        <p14:creationId xmlns:p14="http://schemas.microsoft.com/office/powerpoint/2010/main" val="163174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669B307-1B1B-4B83-B27D-5BDECEB2A91B}"/>
              </a:ext>
            </a:extLst>
          </p:cNvPr>
          <p:cNvSpPr txBox="1"/>
          <p:nvPr/>
        </p:nvSpPr>
        <p:spPr>
          <a:xfrm>
            <a:off x="445971" y="312849"/>
            <a:ext cx="1130005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/>
              <a:t>Sospetto clinico</a:t>
            </a:r>
            <a:endParaRPr lang="it-I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/>
              <a:t>Febbre persistente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/>
              <a:t>Leucocitosi/PCR elevata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/>
              <a:t>Dolore pelvico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/>
              <a:t>Secrezione purulenta dal drenaggio </a:t>
            </a:r>
          </a:p>
          <a:p>
            <a:endParaRPr lang="it-IT" sz="1600" b="1" dirty="0"/>
          </a:p>
          <a:p>
            <a:r>
              <a:rPr lang="it-IT" sz="1600" b="1" dirty="0"/>
              <a:t>Conferma strumentale</a:t>
            </a:r>
            <a:endParaRPr lang="it-IT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1600" b="1" dirty="0"/>
              <a:t>TC addome con mezzo di contrasto EV ± contrasto idrosolubile </a:t>
            </a:r>
            <a:r>
              <a:rPr lang="it-IT" sz="1600" b="1" dirty="0" err="1"/>
              <a:t>transrettale</a:t>
            </a:r>
            <a:r>
              <a:rPr lang="it-IT" sz="1600" dirty="0"/>
              <a:t> (</a:t>
            </a:r>
            <a:r>
              <a:rPr lang="it-IT" sz="1600" dirty="0" err="1"/>
              <a:t>gold</a:t>
            </a:r>
            <a:r>
              <a:rPr lang="it-IT" sz="1600" dirty="0"/>
              <a:t> standard)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/>
              <a:t>RM pelvi nei casi selezionati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dirty="0"/>
              <a:t>Endoscopia se indicata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1600" dirty="0"/>
          </a:p>
          <a:p>
            <a:r>
              <a:rPr lang="it-IT" sz="1600" b="1" dirty="0"/>
              <a:t>Prevenzione</a:t>
            </a:r>
          </a:p>
          <a:p>
            <a:r>
              <a:rPr lang="it-IT" sz="1600" dirty="0"/>
              <a:t>✔ Resezione su tessuto ben vascolarizzato</a:t>
            </a:r>
          </a:p>
          <a:p>
            <a:r>
              <a:rPr lang="it-IT" sz="1600" dirty="0"/>
              <a:t>✔ Chiusura accurata del moncone (</a:t>
            </a:r>
            <a:r>
              <a:rPr lang="it-IT" sz="1600" dirty="0" err="1"/>
              <a:t>stapler</a:t>
            </a:r>
            <a:r>
              <a:rPr lang="it-IT" sz="1600" dirty="0"/>
              <a:t> o sutura manuale)</a:t>
            </a:r>
          </a:p>
          <a:p>
            <a:r>
              <a:rPr lang="it-IT" sz="1600" dirty="0"/>
              <a:t>✔ Evitare eccessiva tensione e traumatismi</a:t>
            </a:r>
          </a:p>
          <a:p>
            <a:r>
              <a:rPr lang="it-IT" sz="1600" dirty="0"/>
              <a:t>✔ Adeguato controllo della sepsi e della contaminazione</a:t>
            </a:r>
          </a:p>
          <a:p>
            <a:r>
              <a:rPr lang="it-IT" sz="1600" dirty="0"/>
              <a:t>✔ Lavaggio peritoneale accurato</a:t>
            </a:r>
          </a:p>
          <a:p>
            <a:r>
              <a:rPr lang="it-IT" sz="1600" dirty="0"/>
              <a:t>✔ Posizionamento selettivo di drenaggi pelvici</a:t>
            </a:r>
          </a:p>
          <a:p>
            <a:r>
              <a:rPr lang="it-IT" sz="1600" dirty="0"/>
              <a:t>✔ Marcatura del moncone per facilitarne il reperimento alla ricanalizzazione</a:t>
            </a:r>
          </a:p>
          <a:p>
            <a:endParaRPr lang="it-IT" sz="1600" dirty="0"/>
          </a:p>
          <a:p>
            <a:pPr algn="ctr"/>
            <a:r>
              <a:rPr lang="it-IT" dirty="0"/>
              <a:t>Le misure tecniche aggiuntive (rinforzo della sutura, lunghezza del moncone, drenaggi, marcatura) sono basate prevalentemente sull'esperienza del chirurgo e non sono supportate da raccomandazioni specifiche delle linee guida.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16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FB53918-1D48-4DCA-ACFD-14B331CE361D}"/>
              </a:ext>
            </a:extLst>
          </p:cNvPr>
          <p:cNvSpPr txBox="1"/>
          <p:nvPr/>
        </p:nvSpPr>
        <p:spPr>
          <a:xfrm>
            <a:off x="6314172" y="312849"/>
            <a:ext cx="5611527" cy="5232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it-IT" sz="2800" b="1" dirty="0"/>
              <a:t>FISTOLA DEL MONCONE RETTALE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E819C18-202F-4E2D-B51C-6E1346C56D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63" t="51165" r="31869" b="4139"/>
          <a:stretch/>
        </p:blipFill>
        <p:spPr>
          <a:xfrm>
            <a:off x="6404007" y="2498830"/>
            <a:ext cx="5030805" cy="20399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8530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6604DED-8468-4B79-8FFC-59232BB5BFAB}"/>
              </a:ext>
            </a:extLst>
          </p:cNvPr>
          <p:cNvSpPr txBox="1"/>
          <p:nvPr/>
        </p:nvSpPr>
        <p:spPr>
          <a:xfrm>
            <a:off x="885525" y="134753"/>
            <a:ext cx="981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STOP! Ricanalizzazione!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960BAA1-FD6D-4780-B5E5-EBD35500D1B5}"/>
              </a:ext>
            </a:extLst>
          </p:cNvPr>
          <p:cNvSpPr txBox="1"/>
          <p:nvPr/>
        </p:nvSpPr>
        <p:spPr>
          <a:xfrm>
            <a:off x="885525" y="596418"/>
            <a:ext cx="10420950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/>
              <a:t>Confezionamento di anastomosi latero-terminale meccanica. Sezione e chiusura della breccia prossimale con suturatrice lineare. Rinforzo dell'anastomosi con multiple suture in </a:t>
            </a:r>
            <a:r>
              <a:rPr lang="it-IT" sz="1800" dirty="0" err="1"/>
              <a:t>prolene</a:t>
            </a:r>
            <a:r>
              <a:rPr lang="it-IT" sz="1800" dirty="0"/>
              <a:t> 3/0 a punti staccati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/>
              <a:t>4 drenaggi addominali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/>
              <a:t>Dimesso in buone condizioni generali in IX GPO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Giorni totali di degenza: 47</a:t>
            </a:r>
            <a:endParaRPr lang="it-IT" sz="1800" dirty="0"/>
          </a:p>
          <a:p>
            <a:endParaRPr lang="it-IT" sz="1800" dirty="0"/>
          </a:p>
          <a:p>
            <a:pPr algn="ctr"/>
            <a:r>
              <a:rPr lang="it-IT" sz="2400" b="1" dirty="0"/>
              <a:t>Timing della ricanalizzazione: è necessario attendere 2-3 mesi?</a:t>
            </a:r>
          </a:p>
          <a:p>
            <a:pPr algn="ctr"/>
            <a:r>
              <a:rPr lang="it-IT" sz="2400" b="1" dirty="0"/>
              <a:t>Evidenze recenti</a:t>
            </a:r>
          </a:p>
          <a:p>
            <a:pPr algn="ctr"/>
            <a:r>
              <a:rPr lang="it-IT" dirty="0"/>
              <a:t>Non esistono linee guida che impongano un intervallo minimo di 2-3 mesi</a:t>
            </a:r>
          </a:p>
          <a:p>
            <a:r>
              <a:rPr lang="it-IT" dirty="0"/>
              <a:t> </a:t>
            </a:r>
          </a:p>
          <a:p>
            <a:endParaRPr lang="it-IT" dirty="0"/>
          </a:p>
          <a:p>
            <a:r>
              <a:rPr lang="it-IT" dirty="0"/>
              <a:t>La chirurgia precoce può ridurre: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progressione delle aderenze pelviche;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fibrosi del moncone rettale;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difficoltà tecnica della ricanalizzazione;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/>
              <a:t>complicanze correlate alla stomia.</a:t>
            </a:r>
          </a:p>
          <a:p>
            <a:endParaRPr lang="it-IT" dirty="0"/>
          </a:p>
          <a:p>
            <a:endParaRPr lang="it-IT" sz="1800" dirty="0"/>
          </a:p>
          <a:p>
            <a:endParaRPr lang="it-IT" dirty="0"/>
          </a:p>
          <a:p>
            <a:endParaRPr lang="it-IT" sz="1800" dirty="0"/>
          </a:p>
          <a:p>
            <a:endParaRPr lang="it-IT" sz="1800" dirty="0"/>
          </a:p>
          <a:p>
            <a:endParaRPr lang="it-IT" dirty="0"/>
          </a:p>
          <a:p>
            <a:endParaRPr lang="it-IT" sz="1800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6292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62061" y="377505"/>
            <a:ext cx="10570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Il caso clinico… «Tutto sembrava una normale ernia»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906011" y="1333850"/>
            <a:ext cx="100835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Pz di anni 57, Maschio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In anamnesi: pregressa epatite c negativizzata, </a:t>
            </a:r>
            <a:r>
              <a:rPr lang="it-IT" dirty="0" err="1"/>
              <a:t>artroprotesi</a:t>
            </a:r>
            <a:r>
              <a:rPr lang="it-IT" dirty="0"/>
              <a:t> anca </a:t>
            </a:r>
            <a:r>
              <a:rPr lang="it-IT" dirty="0" err="1"/>
              <a:t>sn</a:t>
            </a:r>
            <a:r>
              <a:rPr lang="it-IT" dirty="0"/>
              <a:t> per incidente stradale, fumatore 10 </a:t>
            </a:r>
            <a:r>
              <a:rPr lang="it-IT" dirty="0" err="1"/>
              <a:t>sig</a:t>
            </a:r>
            <a:r>
              <a:rPr lang="it-IT" dirty="0"/>
              <a:t>/die, BMI 30 kg/m² Obesità I grado, BPCO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Visita chirurgica con diagnosi di </a:t>
            </a:r>
            <a:r>
              <a:rPr lang="it-IT" b="1" u="sng" dirty="0"/>
              <a:t>voluminosa ernia </a:t>
            </a:r>
            <a:r>
              <a:rPr lang="it-IT" b="1" u="sng" dirty="0" err="1"/>
              <a:t>inguinoscrotale</a:t>
            </a:r>
            <a:r>
              <a:rPr lang="it-IT" b="1" u="sng" dirty="0"/>
              <a:t> </a:t>
            </a:r>
            <a:r>
              <a:rPr lang="it-IT" b="1" u="sng" dirty="0" err="1"/>
              <a:t>sx</a:t>
            </a:r>
            <a:r>
              <a:rPr lang="it-IT" b="1" u="sng" dirty="0"/>
              <a:t> </a:t>
            </a:r>
            <a:r>
              <a:rPr lang="it-IT" dirty="0"/>
              <a:t>ed indicazione ad intervento di </a:t>
            </a:r>
            <a:r>
              <a:rPr lang="it-IT" dirty="0" err="1"/>
              <a:t>ernioplastica</a:t>
            </a:r>
            <a:r>
              <a:rPr lang="it-IT" dirty="0"/>
              <a:t> inguinale protesica open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Eco addome inferiore: «…Voluminosa ernia </a:t>
            </a:r>
            <a:r>
              <a:rPr lang="it-IT" dirty="0" err="1"/>
              <a:t>inguino</a:t>
            </a:r>
            <a:r>
              <a:rPr lang="it-IT" dirty="0"/>
              <a:t>-scrotale sin, di cui non si riesce a valutare bene la porta erniaria. Si consiglia valutazione TC…»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TC addome: «…Ernia </a:t>
            </a:r>
            <a:r>
              <a:rPr lang="it-IT" dirty="0" err="1"/>
              <a:t>inguino</a:t>
            </a:r>
            <a:r>
              <a:rPr lang="it-IT" dirty="0"/>
              <a:t>-scrotale sin di 91.5X76.5 mm, attraverso il canale inguinale, a contenuto misto (intestinale ed omentale).Presenza di protesi femorale sin…»</a:t>
            </a:r>
          </a:p>
        </p:txBody>
      </p:sp>
    </p:spTree>
    <p:extLst>
      <p:ext uri="{BB962C8B-B14F-4D97-AF65-F5344CB8AC3E}">
        <p14:creationId xmlns:p14="http://schemas.microsoft.com/office/powerpoint/2010/main" val="2212259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55249E5-2153-4C6B-8017-10E2A5AFA0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584" t="54999" r="19917" b="7858"/>
          <a:stretch/>
        </p:blipFill>
        <p:spPr>
          <a:xfrm>
            <a:off x="233680" y="358808"/>
            <a:ext cx="5339347" cy="202169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6FDB33D-EC9E-4829-9B35-5C4569E88843}"/>
              </a:ext>
            </a:extLst>
          </p:cNvPr>
          <p:cNvSpPr txBox="1"/>
          <p:nvPr/>
        </p:nvSpPr>
        <p:spPr>
          <a:xfrm>
            <a:off x="471639" y="2627696"/>
            <a:ext cx="52553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ricanalizzazione dopo 45-110 giorni è risultata sicura, senza aumento di complicanze rispetto alla chirurgia tardiva. La degenza e le </a:t>
            </a:r>
            <a:r>
              <a:rPr lang="it-IT" dirty="0" err="1"/>
              <a:t>riospedalizzazioni</a:t>
            </a:r>
            <a:r>
              <a:rPr lang="it-IT" dirty="0"/>
              <a:t> erano inferiori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02BE0C8-D557-40A5-BD82-90D551F2AC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00" t="38809" b="9604"/>
          <a:stretch/>
        </p:blipFill>
        <p:spPr>
          <a:xfrm>
            <a:off x="5902959" y="493504"/>
            <a:ext cx="6131293" cy="188699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1D03B1E6-697F-45AB-8B8B-66BC7476998A}"/>
              </a:ext>
            </a:extLst>
          </p:cNvPr>
          <p:cNvSpPr txBox="1"/>
          <p:nvPr/>
        </p:nvSpPr>
        <p:spPr>
          <a:xfrm>
            <a:off x="5940926" y="2618071"/>
            <a:ext cx="6093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Nei pazienti selezionati con decorso postoperatorio non complicato, la ricanalizzazione precoce è associata a migliori risultati ed è sicura già tra 45 e 110 giorni dopo l'intervento iniziale."</a:t>
            </a:r>
          </a:p>
        </p:txBody>
      </p:sp>
    </p:spTree>
    <p:extLst>
      <p:ext uri="{BB962C8B-B14F-4D97-AF65-F5344CB8AC3E}">
        <p14:creationId xmlns:p14="http://schemas.microsoft.com/office/powerpoint/2010/main" val="11965032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8DC4E6B-9A29-40AF-ADA0-F052DFEBBFB0}"/>
              </a:ext>
            </a:extLst>
          </p:cNvPr>
          <p:cNvSpPr txBox="1"/>
          <p:nvPr/>
        </p:nvSpPr>
        <p:spPr>
          <a:xfrm>
            <a:off x="869482" y="933650"/>
            <a:ext cx="104530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La gestione cardine è drenaggio precoce + lavaggio/irrigazione</a:t>
            </a:r>
            <a:br>
              <a:rPr lang="it-IT" dirty="0"/>
            </a:br>
            <a:r>
              <a:rPr lang="it-IT" dirty="0"/>
              <a:t>Un case report/serie di Johnston 2020 su </a:t>
            </a:r>
            <a:r>
              <a:rPr lang="it-IT" i="1" dirty="0" err="1"/>
              <a:t>rectal</a:t>
            </a:r>
            <a:r>
              <a:rPr lang="it-IT" i="1" dirty="0"/>
              <a:t> </a:t>
            </a:r>
            <a:r>
              <a:rPr lang="it-IT" i="1" dirty="0" err="1"/>
              <a:t>stump</a:t>
            </a:r>
            <a:r>
              <a:rPr lang="it-IT" i="1" dirty="0"/>
              <a:t> leak following </a:t>
            </a:r>
            <a:r>
              <a:rPr lang="it-IT" i="1" dirty="0" err="1"/>
              <a:t>emergency</a:t>
            </a:r>
            <a:r>
              <a:rPr lang="it-IT" i="1" dirty="0"/>
              <a:t> </a:t>
            </a:r>
            <a:r>
              <a:rPr lang="it-IT" i="1" dirty="0" err="1"/>
              <a:t>Hartmann’s</a:t>
            </a:r>
            <a:r>
              <a:rPr lang="it-IT" i="1" dirty="0"/>
              <a:t> procedure</a:t>
            </a:r>
            <a:r>
              <a:rPr lang="it-IT" dirty="0"/>
              <a:t> conclude che la chiave del trattamento è </a:t>
            </a:r>
            <a:r>
              <a:rPr lang="it-IT" b="1" dirty="0"/>
              <a:t>drenare aggressivamente la raccolta associata e irrigare il moncone</a:t>
            </a:r>
            <a:r>
              <a:rPr lang="it-IT" dirty="0"/>
              <a:t>.</a:t>
            </a:r>
          </a:p>
          <a:p>
            <a:r>
              <a:rPr lang="it-IT" dirty="0"/>
              <a:t> </a:t>
            </a:r>
          </a:p>
          <a:p>
            <a:r>
              <a:rPr lang="it-IT" b="1" dirty="0"/>
              <a:t>La deiscenza del moncone è rara ma può arrivare a incidenze riportate fino al 14%</a:t>
            </a:r>
            <a:br>
              <a:rPr lang="it-IT" dirty="0"/>
            </a:br>
            <a:r>
              <a:rPr lang="it-IT" dirty="0" err="1"/>
              <a:t>Gultekin</a:t>
            </a:r>
            <a:r>
              <a:rPr lang="it-IT" dirty="0"/>
              <a:t> 2013 riporta che l’insufficienza del moncone rettale dopo Hartmann è rara, ma in letteratura sono descritti tassi fino al </a:t>
            </a:r>
            <a:r>
              <a:rPr lang="it-IT" b="1" dirty="0"/>
              <a:t>14%</a:t>
            </a:r>
            <a:r>
              <a:rPr lang="it-IT" dirty="0"/>
              <a:t>. </a:t>
            </a:r>
          </a:p>
          <a:p>
            <a:endParaRPr lang="it-IT" dirty="0"/>
          </a:p>
          <a:p>
            <a:r>
              <a:rPr lang="it-IT" b="1" dirty="0"/>
              <a:t>Non esistono linee guida specifiche</a:t>
            </a:r>
            <a:br>
              <a:rPr lang="it-IT" dirty="0"/>
            </a:br>
            <a:r>
              <a:rPr lang="it-IT" dirty="0"/>
              <a:t>Un lavoro recente su VAC/</a:t>
            </a:r>
            <a:r>
              <a:rPr lang="it-IT" dirty="0" err="1"/>
              <a:t>endosponge</a:t>
            </a:r>
            <a:r>
              <a:rPr lang="it-IT" dirty="0"/>
              <a:t> per ascesso pelvico cronico da </a:t>
            </a:r>
            <a:r>
              <a:rPr lang="it-IT" dirty="0" err="1"/>
              <a:t>stump</a:t>
            </a:r>
            <a:r>
              <a:rPr lang="it-IT" dirty="0"/>
              <a:t> leak sottolinea che la complicanza è rara e che </a:t>
            </a:r>
            <a:r>
              <a:rPr lang="it-IT" b="1" dirty="0"/>
              <a:t>non esistono linee guida specifiche per la gestione</a:t>
            </a:r>
            <a:r>
              <a:rPr lang="it-IT" dirty="0"/>
              <a:t>. (</a:t>
            </a:r>
            <a:r>
              <a:rPr lang="en-US" dirty="0" err="1"/>
              <a:t>Shoshkova</a:t>
            </a:r>
            <a:r>
              <a:rPr lang="en-US" dirty="0"/>
              <a:t> M, et </a:t>
            </a:r>
            <a:r>
              <a:rPr lang="en-US" dirty="0" err="1"/>
              <a:t>al."Vacuum</a:t>
            </a:r>
            <a:r>
              <a:rPr lang="en-US" dirty="0"/>
              <a:t>-assisted closure for treating chronic pelvic abscess due to rectal stump insufficiency after Hartmann's </a:t>
            </a:r>
            <a:r>
              <a:rPr lang="en-US" dirty="0" err="1"/>
              <a:t>procedure."Journal</a:t>
            </a:r>
            <a:r>
              <a:rPr lang="en-US" dirty="0"/>
              <a:t> of Biomedical and Clinical Research, 2024.)</a:t>
            </a:r>
            <a:endParaRPr lang="it-IT" dirty="0"/>
          </a:p>
          <a:p>
            <a:endParaRPr lang="it-IT" b="1" dirty="0"/>
          </a:p>
          <a:p>
            <a:r>
              <a:rPr lang="it-IT" b="1" dirty="0"/>
              <a:t>Ritardare troppo può aumentare difficoltà tecnica</a:t>
            </a:r>
            <a:br>
              <a:rPr lang="it-IT" dirty="0"/>
            </a:br>
            <a:r>
              <a:rPr lang="it-IT" dirty="0"/>
              <a:t>La review </a:t>
            </a:r>
            <a:r>
              <a:rPr lang="it-IT" dirty="0" err="1"/>
              <a:t>Cureus</a:t>
            </a:r>
            <a:r>
              <a:rPr lang="it-IT" dirty="0"/>
              <a:t> 2026 riporta che monconi molto corti/bassi sono associati a maggiore sepsi pelvica e difficoltà alla ricanalizzazione; inoltre il ritardo oltre 6 mesi può associarsi a </a:t>
            </a:r>
            <a:r>
              <a:rPr lang="it-IT" dirty="0" err="1"/>
              <a:t>shrinkage</a:t>
            </a:r>
            <a:r>
              <a:rPr lang="it-IT" dirty="0"/>
              <a:t> del moncone e maggiore difficoltà tecnica, pur con evidenza non definitiva (</a:t>
            </a:r>
            <a:r>
              <a:rPr lang="en-US" i="1" dirty="0" err="1"/>
              <a:t>Alkashty</a:t>
            </a:r>
            <a:r>
              <a:rPr lang="en-US" i="1" dirty="0"/>
              <a:t> M, </a:t>
            </a:r>
            <a:r>
              <a:rPr lang="en-US" i="1" dirty="0" err="1"/>
              <a:t>Saleeb</a:t>
            </a:r>
            <a:r>
              <a:rPr lang="en-US" i="1" dirty="0"/>
              <a:t> A, et </a:t>
            </a:r>
            <a:r>
              <a:rPr lang="en-US" i="1" dirty="0" err="1"/>
              <a:t>al."Strategies</a:t>
            </a:r>
            <a:r>
              <a:rPr lang="en-US" i="1" dirty="0"/>
              <a:t> to Reduce the Risk of Rectal Stump Leakage After Hartmann's Procedure: A Structured Narrative Review."</a:t>
            </a:r>
            <a:r>
              <a:rPr lang="en-US" i="1" dirty="0" err="1"/>
              <a:t>Cureus</a:t>
            </a:r>
            <a:r>
              <a:rPr lang="en-US" i="1" dirty="0"/>
              <a:t>. 2026</a:t>
            </a:r>
            <a:r>
              <a:rPr lang="en-US" dirty="0"/>
              <a:t>)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D9FF7E0-CCA0-499F-AD38-B81E161AC292}"/>
              </a:ext>
            </a:extLst>
          </p:cNvPr>
          <p:cNvSpPr txBox="1"/>
          <p:nvPr/>
        </p:nvSpPr>
        <p:spPr>
          <a:xfrm>
            <a:off x="3758665" y="327259"/>
            <a:ext cx="493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DEISCENZA DEL MONCONE RETTALE</a:t>
            </a:r>
          </a:p>
        </p:txBody>
      </p:sp>
    </p:spTree>
    <p:extLst>
      <p:ext uri="{BB962C8B-B14F-4D97-AF65-F5344CB8AC3E}">
        <p14:creationId xmlns:p14="http://schemas.microsoft.com/office/powerpoint/2010/main" val="2039740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3B2A368-826B-41A1-8FFB-7ACDC074B83D}"/>
              </a:ext>
            </a:extLst>
          </p:cNvPr>
          <p:cNvSpPr txBox="1"/>
          <p:nvPr/>
        </p:nvSpPr>
        <p:spPr>
          <a:xfrm>
            <a:off x="624037" y="1280159"/>
            <a:ext cx="11234287" cy="44627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In assenza di linee guida specifiche sul timing della ricanalizzazione nei pazienti con deiscenza/fistola del moncone rettale, la decisione è stata individualizzata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Dopo il controllo della sepsi, il drenaggio della raccolta e la dimostrazione della stabilizzazione del quadro infiammatorio, è stata scelta una ricanalizzazione precoce per evitare la progressione della fibrosi pelvica e le crescenti difficoltà tecniche legate al ritardo dell'intervento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Scelta una ricanalizzazione precoce come trattamento definitivo della fistola del moncone, in assenza di raccomandazioni specifiche</a:t>
            </a:r>
          </a:p>
          <a:p>
            <a:endParaRPr lang="it-IT" sz="2800" b="1" dirty="0"/>
          </a:p>
          <a:p>
            <a:pPr algn="ctr"/>
            <a:r>
              <a:rPr lang="it-IT" sz="2800" b="1" dirty="0"/>
              <a:t>«Il controllo della fonte non termina quando finisce l'intervento. </a:t>
            </a:r>
          </a:p>
          <a:p>
            <a:pPr algn="ctr"/>
            <a:r>
              <a:rPr lang="it-IT" sz="2800" b="1" dirty="0"/>
              <a:t>Termina quando la sepsi è davvero risolta.»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CA62CCE-4850-4C1F-92AD-EE8EA7B5E1C8}"/>
              </a:ext>
            </a:extLst>
          </p:cNvPr>
          <p:cNvSpPr txBox="1"/>
          <p:nvPr/>
        </p:nvSpPr>
        <p:spPr>
          <a:xfrm>
            <a:off x="3437822" y="558265"/>
            <a:ext cx="5316354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/>
              <a:t>CONCLUSIONI</a:t>
            </a:r>
          </a:p>
        </p:txBody>
      </p:sp>
    </p:spTree>
    <p:extLst>
      <p:ext uri="{BB962C8B-B14F-4D97-AF65-F5344CB8AC3E}">
        <p14:creationId xmlns:p14="http://schemas.microsoft.com/office/powerpoint/2010/main" val="2358093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F1CCB64-8231-435F-87C9-78C908E39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91927" y="3014310"/>
            <a:ext cx="2553100" cy="829380"/>
          </a:xfrm>
        </p:spPr>
        <p:txBody>
          <a:bodyPr>
            <a:noAutofit/>
          </a:bodyPr>
          <a:lstStyle/>
          <a:p>
            <a:r>
              <a:rPr lang="it-IT" sz="6600" dirty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1745545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/>
          <p:cNvPicPr>
            <a:picLocks noChangeAspect="1"/>
          </p:cNvPicPr>
          <p:nvPr/>
        </p:nvPicPr>
        <p:blipFill rotWithShape="1">
          <a:blip r:embed="rId2"/>
          <a:srcRect l="32271" t="46385" r="32637" b="13014"/>
          <a:stretch/>
        </p:blipFill>
        <p:spPr>
          <a:xfrm>
            <a:off x="671539" y="1849730"/>
            <a:ext cx="5053580" cy="314269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l="31964" t="26856" r="31303" b="3557"/>
          <a:stretch/>
        </p:blipFill>
        <p:spPr>
          <a:xfrm>
            <a:off x="6689776" y="1037993"/>
            <a:ext cx="4680802" cy="4766168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952925" y="377505"/>
            <a:ext cx="58051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TC ADDOME PREOPERATORIA</a:t>
            </a:r>
          </a:p>
        </p:txBody>
      </p:sp>
    </p:spTree>
    <p:extLst>
      <p:ext uri="{BB962C8B-B14F-4D97-AF65-F5344CB8AC3E}">
        <p14:creationId xmlns:p14="http://schemas.microsoft.com/office/powerpoint/2010/main" val="26295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96412" y="1162891"/>
            <a:ext cx="1189558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Eseguita </a:t>
            </a:r>
            <a:r>
              <a:rPr lang="it-IT" sz="2400" dirty="0" err="1"/>
              <a:t>ernioplastica</a:t>
            </a:r>
            <a:r>
              <a:rPr lang="it-IT" sz="2400" dirty="0"/>
              <a:t> inguinale sinistra protesica open </a:t>
            </a:r>
          </a:p>
          <a:p>
            <a:pPr algn="ctr"/>
            <a:endParaRPr lang="it-IT" sz="2400" dirty="0"/>
          </a:p>
          <a:p>
            <a:pPr algn="ctr"/>
            <a:endParaRPr lang="it-IT" sz="2400" dirty="0"/>
          </a:p>
          <a:p>
            <a:pPr algn="ctr"/>
            <a:r>
              <a:rPr lang="it-IT" sz="2400" dirty="0"/>
              <a:t>Febbre 38°C la sera dell’intervento</a:t>
            </a:r>
          </a:p>
          <a:p>
            <a:pPr algn="ctr"/>
            <a:endParaRPr lang="it-IT" sz="2400" dirty="0"/>
          </a:p>
          <a:p>
            <a:pPr algn="ctr"/>
            <a:endParaRPr lang="it-IT" sz="2400" dirty="0"/>
          </a:p>
          <a:p>
            <a:pPr algn="ctr"/>
            <a:r>
              <a:rPr lang="it-IT" sz="2400" dirty="0"/>
              <a:t>I GPO: presente lieve ecchimosi della ferita, apiretico. Dimesso a domicilio </a:t>
            </a:r>
          </a:p>
          <a:p>
            <a:pPr algn="ctr"/>
            <a:endParaRPr lang="it-IT" sz="2400" dirty="0"/>
          </a:p>
          <a:p>
            <a:pPr algn="ctr"/>
            <a:endParaRPr lang="it-IT" sz="2400" dirty="0"/>
          </a:p>
          <a:p>
            <a:pPr algn="ctr"/>
            <a:r>
              <a:rPr lang="it-IT" sz="2400" dirty="0"/>
              <a:t>Dopo 3 giorni improvviso rialzo febbrile con febbre a 39°c e brivido, accesso in PS….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9BD2611-4023-4C1C-8774-9A3076B5A81B}"/>
              </a:ext>
            </a:extLst>
          </p:cNvPr>
          <p:cNvSpPr txBox="1"/>
          <p:nvPr/>
        </p:nvSpPr>
        <p:spPr>
          <a:xfrm>
            <a:off x="3953393" y="250256"/>
            <a:ext cx="45816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/>
              <a:t>Qualcosa non torna</a:t>
            </a:r>
          </a:p>
        </p:txBody>
      </p:sp>
    </p:spTree>
    <p:extLst>
      <p:ext uri="{BB962C8B-B14F-4D97-AF65-F5344CB8AC3E}">
        <p14:creationId xmlns:p14="http://schemas.microsoft.com/office/powerpoint/2010/main" val="1886299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36472" t="25313" r="35535"/>
          <a:stretch/>
        </p:blipFill>
        <p:spPr>
          <a:xfrm>
            <a:off x="1177117" y="1059914"/>
            <a:ext cx="3544826" cy="508368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l="32256" t="36862" r="33868" b="14657"/>
          <a:stretch/>
        </p:blipFill>
        <p:spPr>
          <a:xfrm>
            <a:off x="5703662" y="1706347"/>
            <a:ext cx="5768421" cy="443724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2BC00D2-1236-4D37-B938-DDF37C133493}"/>
              </a:ext>
            </a:extLst>
          </p:cNvPr>
          <p:cNvSpPr txBox="1"/>
          <p:nvPr/>
        </p:nvSpPr>
        <p:spPr>
          <a:xfrm>
            <a:off x="1071613" y="359360"/>
            <a:ext cx="10048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 TORACE-ADDOME CON MDC IN PS</a:t>
            </a:r>
          </a:p>
        </p:txBody>
      </p:sp>
    </p:spTree>
    <p:extLst>
      <p:ext uri="{BB962C8B-B14F-4D97-AF65-F5344CB8AC3E}">
        <p14:creationId xmlns:p14="http://schemas.microsoft.com/office/powerpoint/2010/main" val="2947615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41035A8-FF81-4778-9347-BF0AC4488C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601" t="26691" r="4551"/>
          <a:stretch/>
        </p:blipFill>
        <p:spPr>
          <a:xfrm>
            <a:off x="3166711" y="1250941"/>
            <a:ext cx="5351647" cy="503908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6AB628D-6B3A-4B93-9D35-DCB7D75888BF}"/>
              </a:ext>
            </a:extLst>
          </p:cNvPr>
          <p:cNvSpPr txBox="1"/>
          <p:nvPr/>
        </p:nvSpPr>
        <p:spPr>
          <a:xfrm>
            <a:off x="818147" y="455011"/>
            <a:ext cx="10048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 TORACE-ADDOME CON MDC IN PS</a:t>
            </a:r>
          </a:p>
        </p:txBody>
      </p:sp>
    </p:spTree>
    <p:extLst>
      <p:ext uri="{BB962C8B-B14F-4D97-AF65-F5344CB8AC3E}">
        <p14:creationId xmlns:p14="http://schemas.microsoft.com/office/powerpoint/2010/main" val="3204383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2EEDB91-8E01-40D4-BFE7-E73DD2D7B985}"/>
              </a:ext>
            </a:extLst>
          </p:cNvPr>
          <p:cNvSpPr txBox="1"/>
          <p:nvPr/>
        </p:nvSpPr>
        <p:spPr>
          <a:xfrm>
            <a:off x="966787" y="552390"/>
            <a:ext cx="1025842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/>
              <a:t>REPERTI: </a:t>
            </a:r>
            <a:r>
              <a:rPr lang="it-IT" sz="3600" b="1" u="sng" dirty="0"/>
              <a:t>«Potrebbe andare peggio…»</a:t>
            </a:r>
          </a:p>
          <a:p>
            <a:endParaRPr lang="it-IT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/>
              <a:t>Piccola falda di PNX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/>
              <a:t>Abbondante quantità di aria libera in addome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 err="1"/>
              <a:t>Pneumomediastino</a:t>
            </a:r>
            <a:r>
              <a:rPr lang="it-IT" sz="3600" dirty="0"/>
              <a:t> con risalita di aria fino alla base del collo della regione ascellare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/>
              <a:t>Severo enfisema sottocutaneo fino alle regioni latero-cervicali del collo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600" dirty="0"/>
              <a:t>Versamento pleurico bilaterale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884419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816E57E-B228-496B-9EFA-FFEDF906369C}"/>
              </a:ext>
            </a:extLst>
          </p:cNvPr>
          <p:cNvSpPr txBox="1"/>
          <p:nvPr/>
        </p:nvSpPr>
        <p:spPr>
          <a:xfrm>
            <a:off x="1925053" y="1222409"/>
            <a:ext cx="79697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Uno sguardo agli esami di laboratorio</a:t>
            </a:r>
          </a:p>
          <a:p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err="1"/>
              <a:t>Gb</a:t>
            </a:r>
            <a:r>
              <a:rPr lang="it-IT" sz="2400" dirty="0"/>
              <a:t> 10.100 con neutrofilia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PCR 40 mg/</a:t>
            </a:r>
            <a:r>
              <a:rPr lang="it-IT" sz="2400" dirty="0" err="1"/>
              <a:t>dL</a:t>
            </a: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Fibrinogeno 1095 mg/</a:t>
            </a:r>
            <a:r>
              <a:rPr lang="it-IT" sz="2400" dirty="0" err="1"/>
              <a:t>dL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538397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003C889-A6C4-4C01-B4DB-1F4638D27B62}"/>
              </a:ext>
            </a:extLst>
          </p:cNvPr>
          <p:cNvSpPr txBox="1"/>
          <p:nvPr/>
        </p:nvSpPr>
        <p:spPr>
          <a:xfrm>
            <a:off x="1543250" y="250257"/>
            <a:ext cx="91054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Che è successo? Cosa si è perforato?</a:t>
            </a:r>
          </a:p>
          <a:p>
            <a:endParaRPr lang="it-IT" dirty="0"/>
          </a:p>
          <a:p>
            <a:pPr marL="342900" indent="-342900">
              <a:buFont typeface="+mj-lt"/>
              <a:buAutoNum type="arabicPeriod"/>
            </a:pP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4DB8B11-40D1-41EF-89FC-C6D5C296068F}"/>
              </a:ext>
            </a:extLst>
          </p:cNvPr>
          <p:cNvSpPr txBox="1"/>
          <p:nvPr/>
        </p:nvSpPr>
        <p:spPr>
          <a:xfrm>
            <a:off x="1066799" y="1077624"/>
            <a:ext cx="1025090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LAPAROTOMIA ESPLORATIVA</a:t>
            </a:r>
          </a:p>
          <a:p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Assenza di versamento peritoneale libero.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Il meso-sigma appare disteso, edematoso e congesto e si reperta a livello del peritoneo viscerale sul versante laterale dello stesso meso-sigma, in prossimità della parete del viscere, punto di sutura in Vicryl che viene rimosso.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La rimozione del punto mette a piatto apertura del peritoneo viscerale e si reperta perforazione sub-centimetrica della parete del sigma a livello dell'impianto del meso che ha determinato sviluppo di raccolta che si è approfondita tra i foglietti peritoneali del meso-sigma e nel retro-peritoneo.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Resezione del sigma interessato dalla soluzione di continuo e colostomia terminale (procedura di Hartmann)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Sezione del sigma mediante suturatrice lineare </a:t>
            </a:r>
          </a:p>
          <a:p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Affondamento della linea di sutura a livello del moncone distale mediante sutura continua in Vicryl 3/0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/>
              <a:t> Un drenaggio pelvico (24Ch) tramite incisione cutanea in FID e un drenaggio a livello della raccolta retro-</a:t>
            </a:r>
            <a:r>
              <a:rPr lang="it-IT" sz="1600" dirty="0" err="1"/>
              <a:t>peritonale</a:t>
            </a:r>
            <a:r>
              <a:rPr lang="it-IT" sz="1600" dirty="0"/>
              <a:t> (24Ch) tramite incisione cutanea in FIS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944095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E879E6-8FFE-4154-8F2A-F7518B89B376}">
  <ds:schemaRefs>
    <ds:schemaRef ds:uri="16c05727-aa75-4e4a-9b5f-8a80a1165891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E0A2CB4-6869-426F-8BC4-A32C90CBE2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41CA7C-A0BF-44EF-B2E5-7539C3B9B0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709</TotalTime>
  <Words>1861</Words>
  <Application>Microsoft Office PowerPoint</Application>
  <PresentationFormat>Widescreen</PresentationFormat>
  <Paragraphs>235</Paragraphs>
  <Slides>23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Retrospettivo</vt:lpstr>
      <vt:lpstr>La fistola dietro l’angolo: il caso di un’ernia inguinoscrotale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29-30 aprile Primo Corso ACCADEMIA SICOB Direttori: M. De Luca - M.A. Zappa</dc:title>
  <dc:creator>Eliana Rispoli</dc:creator>
  <cp:lastModifiedBy>saverio cerasari</cp:lastModifiedBy>
  <cp:revision>57</cp:revision>
  <dcterms:created xsi:type="dcterms:W3CDTF">2022-02-27T17:36:31Z</dcterms:created>
  <dcterms:modified xsi:type="dcterms:W3CDTF">2026-07-01T19:01:39Z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